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1" r:id="rId2"/>
  </p:sldMasterIdLst>
  <p:notesMasterIdLst>
    <p:notesMasterId r:id="rId19"/>
  </p:notesMasterIdLst>
  <p:handoutMasterIdLst>
    <p:handoutMasterId r:id="rId20"/>
  </p:handoutMasterIdLst>
  <p:sldIdLst>
    <p:sldId id="298" r:id="rId3"/>
    <p:sldId id="256" r:id="rId4"/>
    <p:sldId id="379" r:id="rId5"/>
    <p:sldId id="299" r:id="rId6"/>
    <p:sldId id="366" r:id="rId7"/>
    <p:sldId id="368" r:id="rId8"/>
    <p:sldId id="370" r:id="rId9"/>
    <p:sldId id="369" r:id="rId10"/>
    <p:sldId id="371" r:id="rId11"/>
    <p:sldId id="367" r:id="rId12"/>
    <p:sldId id="365" r:id="rId13"/>
    <p:sldId id="373" r:id="rId14"/>
    <p:sldId id="376" r:id="rId15"/>
    <p:sldId id="375" r:id="rId16"/>
    <p:sldId id="374" r:id="rId17"/>
    <p:sldId id="378" r:id="rId18"/>
  </p:sldIdLst>
  <p:sldSz cx="9144000" cy="6858000" type="screen4x3"/>
  <p:notesSz cx="6797675" cy="9926638"/>
  <p:defaultTextStyle>
    <a:defPPr>
      <a:defRPr lang="en-US"/>
    </a:defPPr>
    <a:lvl1pPr marL="0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9143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78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15AF8D5D-8F16-4C8D-9163-ED143080F0AD}" type="datetimeFigureOut">
              <a:rPr lang="zh-TW" altLang="en-US" smtClean="0"/>
              <a:t>2022/7/22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09F9438A-B537-4A05-A559-DBC22FB8587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695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4B4CEA7C-8933-445F-8CB1-326C332AAF34}" type="datetimeFigureOut">
              <a:rPr lang="zh-TW" altLang="en-US" smtClean="0"/>
              <a:t>2022/7/22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8ED4C93D-A60A-45D6-975F-3A564316E9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11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4C93D-A60A-45D6-975F-3A564316E95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09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12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56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13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65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14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089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15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5338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16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29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3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675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4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46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5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91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6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1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7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06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8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55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9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30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1687" indent="-285264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1058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7481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3904" indent="-228212" defTabSz="90650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0327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66749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3172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79595" indent="-228212" defTabSz="90650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AD625EC8-6DDD-4629-8434-10F5EAF43598}" type="slidenum">
              <a:rPr lang="en-US" altLang="zh-TW" sz="1200" b="0">
                <a:solidFill>
                  <a:prstClr val="black"/>
                </a:solidFill>
                <a:ea typeface="新細明體" pitchFamily="18" charset="-120"/>
              </a:rPr>
              <a:pPr eaLnBrk="1" hangingPunct="1"/>
              <a:t>10</a:t>
            </a:fld>
            <a:endParaRPr lang="en-US" altLang="zh-TW" sz="12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56175" cy="3717925"/>
          </a:xfrm>
          <a:ln/>
        </p:spPr>
      </p:sp>
      <p:sp>
        <p:nvSpPr>
          <p:cNvPr id="100356" name="備忘稿版面配置區 2"/>
          <p:cNvSpPr>
            <a:spLocks noGrp="1"/>
          </p:cNvSpPr>
          <p:nvPr>
            <p:ph type="body" idx="1"/>
          </p:nvPr>
        </p:nvSpPr>
        <p:spPr>
          <a:xfrm>
            <a:off x="679287" y="4714954"/>
            <a:ext cx="5439101" cy="446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100357" name="投影片編號版面配置區 3"/>
          <p:cNvSpPr txBox="1">
            <a:spLocks noGrp="1"/>
          </p:cNvSpPr>
          <p:nvPr/>
        </p:nvSpPr>
        <p:spPr bwMode="auto">
          <a:xfrm>
            <a:off x="3851429" y="9428311"/>
            <a:ext cx="2944644" cy="4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 anchor="b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0F4876D-C849-456B-BB76-3EE7F8D7D51C}" type="slidenum">
              <a:rPr lang="en-US" altLang="zh-TW" sz="1100" b="0">
                <a:solidFill>
                  <a:prstClr val="black"/>
                </a:solidFill>
                <a:ea typeface="新細明體" pitchFamily="18" charset="-12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0358" name="頁首版面配置區 4"/>
          <p:cNvSpPr txBox="1">
            <a:spLocks noGrp="1"/>
          </p:cNvSpPr>
          <p:nvPr/>
        </p:nvSpPr>
        <p:spPr bwMode="auto">
          <a:xfrm>
            <a:off x="1" y="1"/>
            <a:ext cx="2944644" cy="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9" tIns="45239" rIns="90479" bIns="45239"/>
          <a:lstStyle>
            <a:lvl1pPr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9080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1100" b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536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" y="0"/>
            <a:ext cx="262731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" y="0"/>
            <a:ext cx="2339975" cy="10156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48489" y="63087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B66F8-D82B-430E-B863-3B673986E92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2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849DF-4952-479D-9D19-E9BAAD8B7C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9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AB98E-B3BD-4C90-A1D0-C7D763523E0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1" y="6248401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1C0C9-5C76-46C1-9FA4-146F70AA237A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2022/7/22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1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13FF3-5EE0-4C9B-9C36-A76D9EFF9D4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7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g0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-3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" y="0"/>
            <a:ext cx="262731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" y="0"/>
            <a:ext cx="2339975" cy="10156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Picture 12" descr="耕莘5娃(沒字版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9" y="5661026"/>
            <a:ext cx="187166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48489" y="63087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B66F8-D82B-430E-B863-3B673986E92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1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20725-96B3-4F9C-87B5-FBD6842C67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11131-3655-4510-AC9C-4824A0EE86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1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28969-37B3-48F1-810C-E94D7D3F25E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7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A522-6D6A-47F8-921D-D77EAF7C379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34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99D20-2878-4B7B-8B3C-F374708735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9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A31B-7EB9-4E14-A517-CE0071F9E87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7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854765"/>
            <a:ext cx="7772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20725-96B3-4F9C-87B5-FBD6842C67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3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0EF26-9B31-4A82-885F-025431B3DED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4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B3F4-FE76-437F-9FEC-B57F5C4194C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15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849DF-4952-479D-9D19-E9BAAD8B7C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47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AB98E-B3BD-4C90-A1D0-C7D763523E0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60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1" y="6248401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1C0C9-5C76-46C1-9FA4-146F70AA237A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2022/7/22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1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13FF3-5EE0-4C9B-9C36-A76D9EFF9D4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11131-3655-4510-AC9C-4824A0EE86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1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28969-37B3-48F1-810C-E94D7D3F25E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A522-6D6A-47F8-921D-D77EAF7C379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99D20-2878-4B7B-8B3C-F374708735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A31B-7EB9-4E14-A517-CE0071F9E87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5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0EF26-9B31-4A82-885F-025431B3DED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B3F4-FE76-437F-9FEC-B57F5C4194C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62DA-02B5-41F5-AF2E-A44901106640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5pPr>
      <a:lvl6pPr marL="457156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6pPr>
      <a:lvl7pPr marL="914311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7pPr>
      <a:lvl8pPr marL="1371467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8pPr>
      <a:lvl9pPr marL="1828623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3200" b="1">
          <a:solidFill>
            <a:srgbClr val="800080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800080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rgbClr val="800080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rgbClr val="800080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62DA-02B5-41F5-AF2E-A44901106640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5pPr>
      <a:lvl6pPr marL="457156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6pPr>
      <a:lvl7pPr marL="914311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7pPr>
      <a:lvl8pPr marL="1371467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8pPr>
      <a:lvl9pPr marL="1828623" algn="ctr" rtl="0" fontAlgn="base">
        <a:spcBef>
          <a:spcPct val="0"/>
        </a:spcBef>
        <a:spcAft>
          <a:spcPct val="0"/>
        </a:spcAft>
        <a:defRPr kumimoji="1" sz="4400" b="1">
          <a:solidFill>
            <a:srgbClr val="FF3300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3200" b="1">
          <a:solidFill>
            <a:srgbClr val="800080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800080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rgbClr val="800080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rgbClr val="800080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rgbClr val="80008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9"/>
          <p:cNvSpPr txBox="1">
            <a:spLocks noChangeArrowheads="1"/>
          </p:cNvSpPr>
          <p:nvPr/>
        </p:nvSpPr>
        <p:spPr bwMode="auto">
          <a:xfrm>
            <a:off x="8529638" y="6272213"/>
            <a:ext cx="32731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0" dirty="0">
                <a:solidFill>
                  <a:srgbClr val="000099"/>
                </a:solidFill>
                <a:latin typeface="Arial" pitchFamily="34" charset="0"/>
              </a:rPr>
              <a:t>1</a:t>
            </a:r>
            <a:endParaRPr kumimoji="0" lang="zh-TW" altLang="en-US" sz="2000" b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5018" y="2118088"/>
            <a:ext cx="8081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/>
              <a:t>基隆市立安樂高中交通安全宣導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1F1DCF3-3B46-462D-84C0-EAE6980FF1A0}"/>
              </a:ext>
            </a:extLst>
          </p:cNvPr>
          <p:cNvSpPr/>
          <p:nvPr/>
        </p:nvSpPr>
        <p:spPr>
          <a:xfrm>
            <a:off x="997529" y="4039606"/>
            <a:ext cx="7434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200" dirty="0"/>
              <a:t>宣導人：生輔組長陳浩明</a:t>
            </a:r>
          </a:p>
        </p:txBody>
      </p:sp>
    </p:spTree>
    <p:extLst>
      <p:ext uri="{BB962C8B-B14F-4D97-AF65-F5344CB8AC3E}">
        <p14:creationId xmlns:p14="http://schemas.microsoft.com/office/powerpoint/2010/main" val="120269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10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33E0AA-E52C-4CF6-9294-6331760A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0672" y="-972128"/>
            <a:ext cx="6858000" cy="8802255"/>
          </a:xfrm>
          <a:prstGeom prst="rect">
            <a:avLst/>
          </a:prstGeom>
        </p:spPr>
      </p:pic>
      <p:sp>
        <p:nvSpPr>
          <p:cNvPr id="4" name="箭號: 向左 3">
            <a:extLst>
              <a:ext uri="{FF2B5EF4-FFF2-40B4-BE49-F238E27FC236}">
                <a16:creationId xmlns:a16="http://schemas.microsoft.com/office/drawing/2014/main" id="{380F0CE1-63A9-4ACA-80C4-7A781E569BC1}"/>
              </a:ext>
            </a:extLst>
          </p:cNvPr>
          <p:cNvSpPr/>
          <p:nvPr/>
        </p:nvSpPr>
        <p:spPr bwMode="auto">
          <a:xfrm>
            <a:off x="4310743" y="3788229"/>
            <a:ext cx="2542233" cy="10651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9A8406F-3BDE-45F1-A480-1D616CA749FB}"/>
              </a:ext>
            </a:extLst>
          </p:cNvPr>
          <p:cNvSpPr/>
          <p:nvPr/>
        </p:nvSpPr>
        <p:spPr bwMode="auto">
          <a:xfrm>
            <a:off x="5305530" y="924448"/>
            <a:ext cx="2612571" cy="15775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請下坡慢行注意學生，並遵守勿於下坡臨停規定</a:t>
            </a:r>
          </a:p>
        </p:txBody>
      </p:sp>
    </p:spTree>
    <p:extLst>
      <p:ext uri="{BB962C8B-B14F-4D97-AF65-F5344CB8AC3E}">
        <p14:creationId xmlns:p14="http://schemas.microsoft.com/office/powerpoint/2010/main" val="416084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A6F11DA-1DDF-4AF5-8E28-0EC0215E0AA5}"/>
              </a:ext>
            </a:extLst>
          </p:cNvPr>
          <p:cNvSpPr/>
          <p:nvPr/>
        </p:nvSpPr>
        <p:spPr>
          <a:xfrm rot="19576035">
            <a:off x="3113088" y="4307248"/>
            <a:ext cx="2842364" cy="951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D25994-B481-467A-AABE-E082B23AE8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7EB9472-28AC-45EB-A7C6-105221797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550CD7-1490-41DB-941D-D68DE8D3B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" t="13082" r="2242" b="4779"/>
          <a:stretch/>
        </p:blipFill>
        <p:spPr>
          <a:xfrm>
            <a:off x="-572844" y="1237477"/>
            <a:ext cx="9085772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53F26B-56B6-4BF8-A4F2-27CC53A91051}"/>
              </a:ext>
            </a:extLst>
          </p:cNvPr>
          <p:cNvSpPr/>
          <p:nvPr/>
        </p:nvSpPr>
        <p:spPr>
          <a:xfrm rot="19545855">
            <a:off x="2910062" y="4309340"/>
            <a:ext cx="3614444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家長接送區</a:t>
            </a:r>
          </a:p>
        </p:txBody>
      </p:sp>
    </p:spTree>
    <p:extLst>
      <p:ext uri="{BB962C8B-B14F-4D97-AF65-F5344CB8AC3E}">
        <p14:creationId xmlns:p14="http://schemas.microsoft.com/office/powerpoint/2010/main" val="173807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12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83EE8C-5BF1-40FA-9B4A-788181296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88701" y="-725994"/>
            <a:ext cx="6858000" cy="8309987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06AE6F2-AB46-4C30-A65A-8B0E301579C8}"/>
              </a:ext>
            </a:extLst>
          </p:cNvPr>
          <p:cNvSpPr/>
          <p:nvPr/>
        </p:nvSpPr>
        <p:spPr bwMode="auto">
          <a:xfrm>
            <a:off x="5787851" y="5014127"/>
            <a:ext cx="2954215" cy="147710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上放學配合於接送區下車，讓學生步行進校避免壅塞</a:t>
            </a:r>
          </a:p>
        </p:txBody>
      </p:sp>
    </p:spTree>
    <p:extLst>
      <p:ext uri="{BB962C8B-B14F-4D97-AF65-F5344CB8AC3E}">
        <p14:creationId xmlns:p14="http://schemas.microsoft.com/office/powerpoint/2010/main" val="50546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13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D1B8CE2-A710-47CF-9D15-1220E405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7E2804D-73EA-42E2-88B6-B29B6E5D80AE}"/>
              </a:ext>
            </a:extLst>
          </p:cNvPr>
          <p:cNvSpPr/>
          <p:nvPr/>
        </p:nvSpPr>
        <p:spPr bwMode="auto">
          <a:xfrm>
            <a:off x="5350746" y="3557116"/>
            <a:ext cx="2135275" cy="93449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大門口汽機車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家長接送區</a:t>
            </a:r>
          </a:p>
        </p:txBody>
      </p:sp>
    </p:spTree>
    <p:extLst>
      <p:ext uri="{BB962C8B-B14F-4D97-AF65-F5344CB8AC3E}">
        <p14:creationId xmlns:p14="http://schemas.microsoft.com/office/powerpoint/2010/main" val="77573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14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0A90E2-A3BB-4B80-9AC6-EE977A3D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9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15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C74F0F-BB93-4577-BC2E-B1C80B688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1595" y="211016"/>
            <a:ext cx="9144000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5503D25C-C148-4625-A1C8-3D7BD8740C2F}"/>
              </a:ext>
            </a:extLst>
          </p:cNvPr>
          <p:cNvSpPr/>
          <p:nvPr/>
        </p:nvSpPr>
        <p:spPr bwMode="auto">
          <a:xfrm>
            <a:off x="2331218" y="3557116"/>
            <a:ext cx="4170066" cy="132638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家長可利用路邊停車位妥善停車等待小孩，儘量勿任意臨停造成周邊交通阻塞。</a:t>
            </a:r>
          </a:p>
        </p:txBody>
      </p:sp>
    </p:spTree>
    <p:extLst>
      <p:ext uri="{BB962C8B-B14F-4D97-AF65-F5344CB8AC3E}">
        <p14:creationId xmlns:p14="http://schemas.microsoft.com/office/powerpoint/2010/main" val="311109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16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E9492A0-3F15-4166-9893-75C8A32B038C}"/>
              </a:ext>
            </a:extLst>
          </p:cNvPr>
          <p:cNvSpPr/>
          <p:nvPr/>
        </p:nvSpPr>
        <p:spPr>
          <a:xfrm>
            <a:off x="166255" y="833873"/>
            <a:ext cx="8829964" cy="614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" indent="-6350" algn="ctr">
              <a:lnSpc>
                <a:spcPct val="107000"/>
              </a:lnSpc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安全是孩子幸福的起點 </a:t>
            </a:r>
            <a:endParaRPr lang="zh-TW" altLang="zh-TW" sz="16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63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親愛的家長您好：</a:t>
            </a:r>
            <a:r>
              <a:rPr lang="en-US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 </a:t>
            </a:r>
            <a:endParaRPr lang="zh-TW" altLang="zh-TW" sz="20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6350" indent="35560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安全是孩子人生最重要的資產，安樂的寶貝需要您與我們一同來守護，誠摯邀請您一同為我們的孩子的安全來把關。謝謝各位家長對本校上放學交通安全的關心，為維護學生上放學安全，下列事項有勞您的持續配合。</a:t>
            </a:r>
            <a:endParaRPr lang="en-US" altLang="zh-TW" sz="20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6350" indent="35560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一、自己走路上學，健身一級棒 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6350" indent="-6350">
              <a:lnSpc>
                <a:spcPct val="107000"/>
              </a:lnSpc>
              <a:spcAft>
                <a:spcPts val="25"/>
              </a:spcAft>
            </a:pPr>
            <a:r>
              <a:rPr lang="zh-TW" altLang="en-US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    </a:t>
            </a: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請多鼓勵孩子自己走路上學，增加孩子運動機會，讓孩子更健康。</a:t>
            </a:r>
            <a:endParaRPr lang="en-US" altLang="zh-TW" sz="20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6350" indent="-6350">
              <a:lnSpc>
                <a:spcPct val="107000"/>
              </a:lnSpc>
              <a:spcAft>
                <a:spcPts val="25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二</a:t>
            </a: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、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上學守規則，汽、機車不逆向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家長騎機車及開車時，請循側門產業道路進入，順時針方向從大門</a:t>
            </a:r>
            <a:endParaRPr lang="en-US" altLang="zh-TW" sz="20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出，也不在校門口迴轉，不違規也不製造危險。</a:t>
            </a:r>
            <a:endParaRPr lang="en-US" altLang="zh-TW" sz="20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門禁要安全，大家都放心請放手讓孩子自己走進校門進教室，配合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校園安全政策及防疫，除非必要，其他外賓請依規定換證件後再進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入校園</a:t>
            </a:r>
            <a:r>
              <a:rPr lang="zh-TW" altLang="zh-TW" sz="2000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。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四、</a:t>
            </a:r>
            <a:r>
              <a:rPr lang="zh-TW" altLang="zh-TW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放學家長接送區等，順暢更便利與學生約定接送位置，請利用活動</a:t>
            </a:r>
            <a:endParaRPr lang="en-US" altLang="zh-TW" sz="20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中心前方或出校門口右側學生停等區，避免在校門口前區域等待，</a:t>
            </a:r>
            <a:endParaRPr lang="en-US" altLang="zh-TW" sz="20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463550" indent="-6350">
              <a:lnSpc>
                <a:spcPct val="108000"/>
              </a:lnSpc>
              <a:spcAft>
                <a:spcPts val="10"/>
              </a:spcAft>
            </a:pPr>
            <a:r>
              <a:rPr lang="zh-TW" altLang="en-US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0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人潮擁擠，家長更不方便找到孩子。 </a:t>
            </a:r>
          </a:p>
          <a:p>
            <a:pPr marL="6350" indent="-6350">
              <a:lnSpc>
                <a:spcPct val="107000"/>
              </a:lnSpc>
              <a:spcAft>
                <a:spcPts val="260"/>
              </a:spcAft>
            </a:pPr>
            <a:r>
              <a:rPr lang="en-US" altLang="zh-TW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 </a:t>
            </a:r>
            <a:endParaRPr lang="zh-TW" altLang="zh-TW" sz="1600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cs typeface="標楷體" panose="03000509000000000000" pitchFamily="65" charset="-120"/>
              </a:rPr>
              <a:t>                     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cs typeface="標楷體" panose="03000509000000000000" pitchFamily="65" charset="-120"/>
              </a:rPr>
              <a:t>            </a:t>
            </a:r>
            <a:r>
              <a:rPr lang="zh-TW" altLang="zh-TW" dirty="0">
                <a:solidFill>
                  <a:srgbClr val="000000"/>
                </a:solidFill>
                <a:ea typeface="標楷體" panose="03000509000000000000" pitchFamily="65" charset="-120"/>
                <a:cs typeface="標楷體" panose="03000509000000000000" pitchFamily="65" charset="-120"/>
              </a:rPr>
              <a:t>基隆市立安樂高中學務處和您一起關心孩子</a:t>
            </a:r>
            <a:r>
              <a:rPr lang="zh-TW" altLang="zh-TW" sz="1600" dirty="0">
                <a:solidFill>
                  <a:srgbClr val="000000"/>
                </a:solidFill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939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4878" y="1801966"/>
            <a:ext cx="1331641" cy="712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禮堂</a:t>
            </a:r>
          </a:p>
        </p:txBody>
      </p:sp>
      <p:sp>
        <p:nvSpPr>
          <p:cNvPr id="5" name="橢圓 4"/>
          <p:cNvSpPr/>
          <p:nvPr/>
        </p:nvSpPr>
        <p:spPr>
          <a:xfrm>
            <a:off x="7271792" y="1221827"/>
            <a:ext cx="1800200" cy="834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上操場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6037390" y="1355967"/>
            <a:ext cx="0" cy="8217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055768" y="1221827"/>
            <a:ext cx="0" cy="9001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7056496" y="2135161"/>
            <a:ext cx="22677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037390" y="2834684"/>
            <a:ext cx="0" cy="1933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7055768" y="3163990"/>
            <a:ext cx="728" cy="175258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7056496" y="3163990"/>
            <a:ext cx="22677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7631832" y="4916574"/>
            <a:ext cx="1080120" cy="496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警衛室</a:t>
            </a:r>
          </a:p>
        </p:txBody>
      </p:sp>
      <p:cxnSp>
        <p:nvCxnSpPr>
          <p:cNvPr id="24" name="直線接點 23"/>
          <p:cNvCxnSpPr/>
          <p:nvPr/>
        </p:nvCxnSpPr>
        <p:spPr>
          <a:xfrm>
            <a:off x="7038020" y="4916574"/>
            <a:ext cx="6658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接點 39"/>
          <p:cNvCxnSpPr>
            <a:stCxn id="63" idx="2"/>
          </p:cNvCxnSpPr>
          <p:nvPr/>
        </p:nvCxnSpPr>
        <p:spPr>
          <a:xfrm flipH="1" flipV="1">
            <a:off x="2159224" y="5722806"/>
            <a:ext cx="3322748" cy="147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H="1">
            <a:off x="2159224" y="6695454"/>
            <a:ext cx="40324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 flipV="1">
            <a:off x="6175907" y="6134136"/>
            <a:ext cx="846347" cy="5770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 flipV="1">
            <a:off x="2159224" y="4916574"/>
            <a:ext cx="0" cy="8052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V="1">
            <a:off x="2159224" y="6711219"/>
            <a:ext cx="0" cy="6759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 flipV="1">
            <a:off x="602632" y="4918883"/>
            <a:ext cx="251520" cy="24705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 flipH="1" flipV="1">
            <a:off x="144018" y="4217518"/>
            <a:ext cx="3419870" cy="35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弧形 62"/>
          <p:cNvSpPr/>
          <p:nvPr/>
        </p:nvSpPr>
        <p:spPr>
          <a:xfrm>
            <a:off x="4975602" y="3829881"/>
            <a:ext cx="1061788" cy="1908691"/>
          </a:xfrm>
          <a:prstGeom prst="arc">
            <a:avLst>
              <a:gd name="adj1" fmla="val 21565871"/>
              <a:gd name="adj2" fmla="val 548841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接點 66"/>
          <p:cNvCxnSpPr/>
          <p:nvPr/>
        </p:nvCxnSpPr>
        <p:spPr>
          <a:xfrm flipH="1">
            <a:off x="179512" y="4919546"/>
            <a:ext cx="3289046" cy="3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文字方塊 73"/>
          <p:cNvSpPr txBox="1"/>
          <p:nvPr/>
        </p:nvSpPr>
        <p:spPr>
          <a:xfrm>
            <a:off x="1007096" y="6334395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本校大門口</a:t>
            </a:r>
          </a:p>
        </p:txBody>
      </p:sp>
      <p:sp>
        <p:nvSpPr>
          <p:cNvPr id="75" name="文字方塊 74"/>
          <p:cNvSpPr txBox="1"/>
          <p:nvPr/>
        </p:nvSpPr>
        <p:spPr>
          <a:xfrm>
            <a:off x="6839744" y="790940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本校側門口</a:t>
            </a:r>
          </a:p>
        </p:txBody>
      </p:sp>
      <p:sp>
        <p:nvSpPr>
          <p:cNvPr id="77" name="向下箭號 76"/>
          <p:cNvSpPr/>
          <p:nvPr/>
        </p:nvSpPr>
        <p:spPr>
          <a:xfrm>
            <a:off x="6442744" y="762705"/>
            <a:ext cx="312672" cy="1186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六邊形 78"/>
          <p:cNvSpPr/>
          <p:nvPr/>
        </p:nvSpPr>
        <p:spPr>
          <a:xfrm>
            <a:off x="4753411" y="2379909"/>
            <a:ext cx="1283979" cy="712757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接送區</a:t>
            </a:r>
          </a:p>
        </p:txBody>
      </p:sp>
      <p:sp>
        <p:nvSpPr>
          <p:cNvPr id="82" name="向下箭號 81"/>
          <p:cNvSpPr/>
          <p:nvPr/>
        </p:nvSpPr>
        <p:spPr>
          <a:xfrm>
            <a:off x="6442744" y="3252466"/>
            <a:ext cx="312672" cy="1186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向左箭號 82"/>
          <p:cNvSpPr/>
          <p:nvPr/>
        </p:nvSpPr>
        <p:spPr>
          <a:xfrm>
            <a:off x="1824035" y="6021289"/>
            <a:ext cx="3657937" cy="2533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右彎箭號 84"/>
          <p:cNvSpPr/>
          <p:nvPr/>
        </p:nvSpPr>
        <p:spPr>
          <a:xfrm rot="11153802">
            <a:off x="5913715" y="4993979"/>
            <a:ext cx="604973" cy="1262837"/>
          </a:xfrm>
          <a:custGeom>
            <a:avLst/>
            <a:gdLst>
              <a:gd name="connsiteX0" fmla="*/ 0 w 395243"/>
              <a:gd name="connsiteY0" fmla="*/ 1262837 h 1262837"/>
              <a:gd name="connsiteX1" fmla="*/ 0 w 395243"/>
              <a:gd name="connsiteY1" fmla="*/ 541349 h 1262837"/>
              <a:gd name="connsiteX2" fmla="*/ 395243 w 395243"/>
              <a:gd name="connsiteY2" fmla="*/ 146106 h 1262837"/>
              <a:gd name="connsiteX3" fmla="*/ 395243 w 395243"/>
              <a:gd name="connsiteY3" fmla="*/ 146106 h 1262837"/>
              <a:gd name="connsiteX4" fmla="*/ 395243 w 395243"/>
              <a:gd name="connsiteY4" fmla="*/ 0 h 1262837"/>
              <a:gd name="connsiteX5" fmla="*/ 395243 w 395243"/>
              <a:gd name="connsiteY5" fmla="*/ 185519 h 1262837"/>
              <a:gd name="connsiteX6" fmla="*/ 395243 w 395243"/>
              <a:gd name="connsiteY6" fmla="*/ 371038 h 1262837"/>
              <a:gd name="connsiteX7" fmla="*/ 395243 w 395243"/>
              <a:gd name="connsiteY7" fmla="*/ 224933 h 1262837"/>
              <a:gd name="connsiteX8" fmla="*/ 395243 w 395243"/>
              <a:gd name="connsiteY8" fmla="*/ 224933 h 1262837"/>
              <a:gd name="connsiteX9" fmla="*/ 78827 w 395243"/>
              <a:gd name="connsiteY9" fmla="*/ 541349 h 1262837"/>
              <a:gd name="connsiteX10" fmla="*/ 78827 w 395243"/>
              <a:gd name="connsiteY10" fmla="*/ 1262837 h 1262837"/>
              <a:gd name="connsiteX11" fmla="*/ 0 w 395243"/>
              <a:gd name="connsiteY11" fmla="*/ 1262837 h 1262837"/>
              <a:gd name="connsiteX0" fmla="*/ 0 w 537133"/>
              <a:gd name="connsiteY0" fmla="*/ 1262837 h 1262837"/>
              <a:gd name="connsiteX1" fmla="*/ 0 w 537133"/>
              <a:gd name="connsiteY1" fmla="*/ 541349 h 1262837"/>
              <a:gd name="connsiteX2" fmla="*/ 395243 w 537133"/>
              <a:gd name="connsiteY2" fmla="*/ 146106 h 1262837"/>
              <a:gd name="connsiteX3" fmla="*/ 395243 w 537133"/>
              <a:gd name="connsiteY3" fmla="*/ 146106 h 1262837"/>
              <a:gd name="connsiteX4" fmla="*/ 395243 w 537133"/>
              <a:gd name="connsiteY4" fmla="*/ 0 h 1262837"/>
              <a:gd name="connsiteX5" fmla="*/ 537133 w 537133"/>
              <a:gd name="connsiteY5" fmla="*/ 217050 h 1262837"/>
              <a:gd name="connsiteX6" fmla="*/ 395243 w 537133"/>
              <a:gd name="connsiteY6" fmla="*/ 371038 h 1262837"/>
              <a:gd name="connsiteX7" fmla="*/ 395243 w 537133"/>
              <a:gd name="connsiteY7" fmla="*/ 224933 h 1262837"/>
              <a:gd name="connsiteX8" fmla="*/ 395243 w 537133"/>
              <a:gd name="connsiteY8" fmla="*/ 224933 h 1262837"/>
              <a:gd name="connsiteX9" fmla="*/ 78827 w 537133"/>
              <a:gd name="connsiteY9" fmla="*/ 541349 h 1262837"/>
              <a:gd name="connsiteX10" fmla="*/ 78827 w 537133"/>
              <a:gd name="connsiteY10" fmla="*/ 1262837 h 1262837"/>
              <a:gd name="connsiteX11" fmla="*/ 0 w 537133"/>
              <a:gd name="connsiteY11" fmla="*/ 1262837 h 12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133" h="1262837">
                <a:moveTo>
                  <a:pt x="0" y="1262837"/>
                </a:moveTo>
                <a:lnTo>
                  <a:pt x="0" y="541349"/>
                </a:lnTo>
                <a:cubicBezTo>
                  <a:pt x="0" y="323062"/>
                  <a:pt x="176956" y="146106"/>
                  <a:pt x="395243" y="146106"/>
                </a:cubicBezTo>
                <a:lnTo>
                  <a:pt x="395243" y="146106"/>
                </a:lnTo>
                <a:lnTo>
                  <a:pt x="395243" y="0"/>
                </a:lnTo>
                <a:lnTo>
                  <a:pt x="537133" y="217050"/>
                </a:lnTo>
                <a:lnTo>
                  <a:pt x="395243" y="371038"/>
                </a:lnTo>
                <a:lnTo>
                  <a:pt x="395243" y="224933"/>
                </a:lnTo>
                <a:lnTo>
                  <a:pt x="395243" y="224933"/>
                </a:lnTo>
                <a:cubicBezTo>
                  <a:pt x="220491" y="224933"/>
                  <a:pt x="78827" y="366597"/>
                  <a:pt x="78827" y="541349"/>
                </a:cubicBezTo>
                <a:lnTo>
                  <a:pt x="78827" y="1262837"/>
                </a:lnTo>
                <a:lnTo>
                  <a:pt x="0" y="12628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8" name="文字方塊 87"/>
          <p:cNvSpPr txBox="1"/>
          <p:nvPr/>
        </p:nvSpPr>
        <p:spPr>
          <a:xfrm>
            <a:off x="697160" y="71626"/>
            <a:ext cx="80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基隆市立安樂高中上</a:t>
            </a:r>
            <a:r>
              <a:rPr lang="zh-TW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放學家長車輛動線示意說明</a:t>
            </a:r>
          </a:p>
        </p:txBody>
      </p:sp>
      <p:sp>
        <p:nvSpPr>
          <p:cNvPr id="89" name="文字方塊 88"/>
          <p:cNvSpPr txBox="1"/>
          <p:nvPr/>
        </p:nvSpPr>
        <p:spPr>
          <a:xfrm>
            <a:off x="144016" y="743793"/>
            <a:ext cx="4499992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每日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上學期間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</a:rPr>
              <a:t>(06:30-8:00)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請以車輛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含機車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接送孩子之家長協助依，右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圖示意方式進入校區。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路線說明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：(1)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管制期間一律由本校新</a:t>
            </a:r>
            <a:endParaRPr lang="en-US" altLang="zh-TW" b="1" u="sng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西街側門進入</a:t>
            </a:r>
            <a:r>
              <a:rPr lang="en-US" altLang="zh-TW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【A】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  <a:sym typeface="Wingdings" pitchFamily="2" charset="2"/>
              </a:rPr>
              <a:t>(2)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於禮堂前方</a:t>
            </a:r>
            <a:endParaRPr lang="en-US" altLang="zh-TW" b="1" u="sng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下車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</a:rPr>
              <a:t>【B】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下車後請循箭頭指示</a:t>
            </a:r>
            <a:endParaRPr lang="en-US" altLang="zh-TW" b="1" u="sng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b="1" u="sng" dirty="0">
                <a:latin typeface="標楷體" pitchFamily="65" charset="-120"/>
                <a:ea typeface="標楷體" pitchFamily="65" charset="-120"/>
              </a:rPr>
              <a:t>方向出本校大門離開</a:t>
            </a:r>
            <a:r>
              <a:rPr lang="en-US" altLang="zh-TW" b="1" u="sng" dirty="0">
                <a:latin typeface="標楷體" pitchFamily="65" charset="-120"/>
                <a:ea typeface="標楷體" pitchFamily="65" charset="-120"/>
              </a:rPr>
              <a:t>【C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學生一律請於接送區上下車。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若考量安一路右後迴轉至側門有安全</a:t>
            </a:r>
            <a:endParaRPr lang="en-US" altLang="zh-TW" u="sng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顧慮，可讓孩子於安一路大門附近安</a:t>
            </a:r>
            <a:endParaRPr lang="en-US" altLang="zh-TW" u="sng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全處下車由導護教官引導步行入校。</a:t>
            </a:r>
            <a:endParaRPr lang="en-US" altLang="zh-TW" u="sng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u="sng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868144" y="899428"/>
            <a:ext cx="1307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【A】</a:t>
            </a:r>
            <a:endParaRPr lang="zh-TW" altLang="en-US" b="1" dirty="0"/>
          </a:p>
        </p:txBody>
      </p:sp>
      <p:sp>
        <p:nvSpPr>
          <p:cNvPr id="91" name="矩形 90"/>
          <p:cNvSpPr/>
          <p:nvPr/>
        </p:nvSpPr>
        <p:spPr>
          <a:xfrm>
            <a:off x="5898485" y="19075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【B】</a:t>
            </a:r>
            <a:endParaRPr lang="zh-TW" altLang="en-US" b="1" dirty="0"/>
          </a:p>
        </p:txBody>
      </p:sp>
      <p:sp>
        <p:nvSpPr>
          <p:cNvPr id="92" name="矩形 91"/>
          <p:cNvSpPr/>
          <p:nvPr/>
        </p:nvSpPr>
        <p:spPr>
          <a:xfrm>
            <a:off x="1835696" y="572396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【C】</a:t>
            </a:r>
            <a:endParaRPr lang="zh-TW" altLang="en-US" b="1" dirty="0"/>
          </a:p>
        </p:txBody>
      </p:sp>
      <p:sp>
        <p:nvSpPr>
          <p:cNvPr id="93" name="梯形 92"/>
          <p:cNvSpPr/>
          <p:nvPr/>
        </p:nvSpPr>
        <p:spPr>
          <a:xfrm>
            <a:off x="7631832" y="2270404"/>
            <a:ext cx="1332656" cy="71275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球場</a:t>
            </a:r>
          </a:p>
        </p:txBody>
      </p:sp>
      <p:sp>
        <p:nvSpPr>
          <p:cNvPr id="94" name="流程圖: 決策 93"/>
          <p:cNvSpPr/>
          <p:nvPr/>
        </p:nvSpPr>
        <p:spPr>
          <a:xfrm>
            <a:off x="2231476" y="5290676"/>
            <a:ext cx="2614406" cy="84080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車輛禁止由此進入</a:t>
            </a:r>
          </a:p>
        </p:txBody>
      </p:sp>
      <p:sp>
        <p:nvSpPr>
          <p:cNvPr id="96" name="文字方塊 95"/>
          <p:cNvSpPr txBox="1"/>
          <p:nvPr/>
        </p:nvSpPr>
        <p:spPr>
          <a:xfrm>
            <a:off x="804864" y="4303259"/>
            <a:ext cx="22766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latin typeface="標楷體" pitchFamily="65" charset="-120"/>
                <a:ea typeface="標楷體" pitchFamily="65" charset="-120"/>
              </a:rPr>
              <a:t>安一路</a:t>
            </a:r>
          </a:p>
        </p:txBody>
      </p:sp>
      <p:sp>
        <p:nvSpPr>
          <p:cNvPr id="36" name="六邊形 35">
            <a:extLst>
              <a:ext uri="{FF2B5EF4-FFF2-40B4-BE49-F238E27FC236}">
                <a16:creationId xmlns:a16="http://schemas.microsoft.com/office/drawing/2014/main" id="{C2CCFC24-FE65-4155-9F40-FE95885A7041}"/>
              </a:ext>
            </a:extLst>
          </p:cNvPr>
          <p:cNvSpPr/>
          <p:nvPr/>
        </p:nvSpPr>
        <p:spPr>
          <a:xfrm>
            <a:off x="1007096" y="4972001"/>
            <a:ext cx="1283979" cy="712757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接送區</a:t>
            </a:r>
          </a:p>
        </p:txBody>
      </p:sp>
      <p:sp>
        <p:nvSpPr>
          <p:cNvPr id="37" name="六邊形 36">
            <a:extLst>
              <a:ext uri="{FF2B5EF4-FFF2-40B4-BE49-F238E27FC236}">
                <a16:creationId xmlns:a16="http://schemas.microsoft.com/office/drawing/2014/main" id="{59B08621-3480-42BA-9E3E-570BCFDA4849}"/>
              </a:ext>
            </a:extLst>
          </p:cNvPr>
          <p:cNvSpPr/>
          <p:nvPr/>
        </p:nvSpPr>
        <p:spPr>
          <a:xfrm>
            <a:off x="7020269" y="5444990"/>
            <a:ext cx="1283979" cy="61699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機車</a:t>
            </a:r>
            <a:endParaRPr lang="en-US" altLang="zh-TW" dirty="0"/>
          </a:p>
          <a:p>
            <a:pPr algn="ctr"/>
            <a:r>
              <a:rPr lang="zh-TW" altLang="en-US" dirty="0"/>
              <a:t>接送區</a:t>
            </a:r>
          </a:p>
        </p:txBody>
      </p:sp>
      <p:sp>
        <p:nvSpPr>
          <p:cNvPr id="39" name="六邊形 38">
            <a:extLst>
              <a:ext uri="{FF2B5EF4-FFF2-40B4-BE49-F238E27FC236}">
                <a16:creationId xmlns:a16="http://schemas.microsoft.com/office/drawing/2014/main" id="{5EED28D4-149A-4BE4-A1C6-72C7D09E6FA8}"/>
              </a:ext>
            </a:extLst>
          </p:cNvPr>
          <p:cNvSpPr/>
          <p:nvPr/>
        </p:nvSpPr>
        <p:spPr>
          <a:xfrm>
            <a:off x="6987494" y="3021343"/>
            <a:ext cx="1283979" cy="518752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機車</a:t>
            </a:r>
            <a:endParaRPr lang="en-US" altLang="zh-TW" dirty="0"/>
          </a:p>
          <a:p>
            <a:pPr algn="ctr"/>
            <a:r>
              <a:rPr lang="zh-TW" altLang="en-US" dirty="0"/>
              <a:t>接送區</a:t>
            </a:r>
          </a:p>
        </p:txBody>
      </p:sp>
    </p:spTree>
    <p:extLst>
      <p:ext uri="{BB962C8B-B14F-4D97-AF65-F5344CB8AC3E}">
        <p14:creationId xmlns:p14="http://schemas.microsoft.com/office/powerpoint/2010/main" val="322522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3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BE1B27-48DF-432A-B46D-96276415B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4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1B6C4D-E5D7-4548-80A1-DC1B6E0E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E77FDAD-CEE7-4870-AF3B-54A2049A60DA}"/>
              </a:ext>
            </a:extLst>
          </p:cNvPr>
          <p:cNvSpPr/>
          <p:nvPr/>
        </p:nvSpPr>
        <p:spPr>
          <a:xfrm>
            <a:off x="0" y="4978815"/>
            <a:ext cx="7434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家長請靠邊停車，勿停於路中央讓同學下車避免造成開門遭後車追撞危險</a:t>
            </a:r>
          </a:p>
        </p:txBody>
      </p:sp>
    </p:spTree>
    <p:extLst>
      <p:ext uri="{BB962C8B-B14F-4D97-AF65-F5344CB8AC3E}">
        <p14:creationId xmlns:p14="http://schemas.microsoft.com/office/powerpoint/2010/main" val="70151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5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612756-76A2-4EDD-BA8A-D21A208D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8453" y="-1027547"/>
            <a:ext cx="6858000" cy="8913093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65279566-127A-4457-B0F8-9257DEFD2081}"/>
              </a:ext>
            </a:extLst>
          </p:cNvPr>
          <p:cNvSpPr/>
          <p:nvPr/>
        </p:nvSpPr>
        <p:spPr bwMode="auto">
          <a:xfrm>
            <a:off x="4738258" y="4036291"/>
            <a:ext cx="4174836" cy="15332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下車區域</a:t>
            </a:r>
          </a:p>
        </p:txBody>
      </p:sp>
    </p:spTree>
    <p:extLst>
      <p:ext uri="{BB962C8B-B14F-4D97-AF65-F5344CB8AC3E}">
        <p14:creationId xmlns:p14="http://schemas.microsoft.com/office/powerpoint/2010/main" val="370501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6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9CF8C8-8075-4239-9728-49AF87BA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79946" y="-1106055"/>
            <a:ext cx="6858000" cy="907011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7536F1B7-5FFD-4B92-B5E7-F88B1CEE7C2F}"/>
              </a:ext>
            </a:extLst>
          </p:cNvPr>
          <p:cNvSpPr/>
          <p:nvPr/>
        </p:nvSpPr>
        <p:spPr bwMode="auto">
          <a:xfrm>
            <a:off x="3256395" y="5269345"/>
            <a:ext cx="2087418" cy="1108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學生等候家長區</a:t>
            </a:r>
          </a:p>
        </p:txBody>
      </p:sp>
    </p:spTree>
    <p:extLst>
      <p:ext uri="{BB962C8B-B14F-4D97-AF65-F5344CB8AC3E}">
        <p14:creationId xmlns:p14="http://schemas.microsoft.com/office/powerpoint/2010/main" val="198114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7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B8E9B1-0CDE-48E0-9BF6-97118DEA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83193" y="-1022420"/>
            <a:ext cx="6858000" cy="8902839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6DE52DED-C67D-4725-81D5-851C88ED8A37}"/>
              </a:ext>
            </a:extLst>
          </p:cNvPr>
          <p:cNvSpPr/>
          <p:nvPr/>
        </p:nvSpPr>
        <p:spPr bwMode="auto">
          <a:xfrm>
            <a:off x="221064" y="3429000"/>
            <a:ext cx="1948873" cy="12099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  機車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接送區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B6BDB3A-5BE8-4D8D-8A17-1C8573810B8D}"/>
              </a:ext>
            </a:extLst>
          </p:cNvPr>
          <p:cNvSpPr/>
          <p:nvPr/>
        </p:nvSpPr>
        <p:spPr bwMode="auto">
          <a:xfrm>
            <a:off x="6482862" y="3300047"/>
            <a:ext cx="1948873" cy="12099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  機車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接送區</a:t>
            </a:r>
          </a:p>
        </p:txBody>
      </p:sp>
    </p:spTree>
    <p:extLst>
      <p:ext uri="{BB962C8B-B14F-4D97-AF65-F5344CB8AC3E}">
        <p14:creationId xmlns:p14="http://schemas.microsoft.com/office/powerpoint/2010/main" val="16113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8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147DA0-91DD-4360-BC25-09CDC6BD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37975" y="-957106"/>
            <a:ext cx="6858000" cy="8772211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F61E1D8-1107-4FB7-B10E-331A670CF15F}"/>
              </a:ext>
            </a:extLst>
          </p:cNvPr>
          <p:cNvSpPr/>
          <p:nvPr/>
        </p:nvSpPr>
        <p:spPr bwMode="auto">
          <a:xfrm>
            <a:off x="4572000" y="3064746"/>
            <a:ext cx="2944167" cy="178860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請勿突然停於斜坡路口造成後車追撞危險及阻礙後車通行</a:t>
            </a:r>
          </a:p>
        </p:txBody>
      </p:sp>
    </p:spTree>
    <p:extLst>
      <p:ext uri="{BB962C8B-B14F-4D97-AF65-F5344CB8AC3E}">
        <p14:creationId xmlns:p14="http://schemas.microsoft.com/office/powerpoint/2010/main" val="204421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878" indent="-285722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889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044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200" indent="-228577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356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5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866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5822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723587D6-FBB3-4ADA-A2A5-1A72A09B16A2}" type="slidenum">
              <a:rPr lang="en-US" altLang="zh-TW" sz="1400" b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9</a:t>
            </a:fld>
            <a:endParaRPr lang="en-US" altLang="zh-TW" sz="1400" b="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7D0149-87DD-4AD4-8E4A-51910FA8D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04636" y="-648855"/>
            <a:ext cx="6858000" cy="8155709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9CF7D7D7-813A-499C-BC93-13FE9A5C8591}"/>
              </a:ext>
            </a:extLst>
          </p:cNvPr>
          <p:cNvSpPr/>
          <p:nvPr/>
        </p:nvSpPr>
        <p:spPr bwMode="auto">
          <a:xfrm>
            <a:off x="6551525" y="3336053"/>
            <a:ext cx="1905000" cy="17182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請勿臨停路邊及彎道造成會車困難及學生危險</a:t>
            </a:r>
          </a:p>
        </p:txBody>
      </p:sp>
    </p:spTree>
    <p:extLst>
      <p:ext uri="{BB962C8B-B14F-4D97-AF65-F5344CB8AC3E}">
        <p14:creationId xmlns:p14="http://schemas.microsoft.com/office/powerpoint/2010/main" val="2414752086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12416</TotalTime>
  <Words>614</Words>
  <Application>Microsoft Office PowerPoint</Application>
  <PresentationFormat>如螢幕大小 (4:3)</PresentationFormat>
  <Paragraphs>103</Paragraphs>
  <Slides>16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預設簡報設計</vt:lpstr>
      <vt:lpstr>1_預設簡報設計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140</cp:revision>
  <cp:lastPrinted>2021-09-24T06:42:49Z</cp:lastPrinted>
  <dcterms:created xsi:type="dcterms:W3CDTF">2011-01-21T15:00:27Z</dcterms:created>
  <dcterms:modified xsi:type="dcterms:W3CDTF">2022-07-22T07:06:43Z</dcterms:modified>
</cp:coreProperties>
</file>